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10" r:id="rId3"/>
    <p:sldId id="301" r:id="rId4"/>
    <p:sldId id="257" r:id="rId5"/>
    <p:sldId id="302" r:id="rId6"/>
    <p:sldId id="309" r:id="rId7"/>
    <p:sldId id="285" r:id="rId8"/>
    <p:sldId id="284" r:id="rId9"/>
    <p:sldId id="283" r:id="rId10"/>
    <p:sldId id="282" r:id="rId11"/>
    <p:sldId id="281" r:id="rId12"/>
    <p:sldId id="280" r:id="rId13"/>
    <p:sldId id="279" r:id="rId14"/>
    <p:sldId id="306" r:id="rId15"/>
    <p:sldId id="278" r:id="rId16"/>
    <p:sldId id="273" r:id="rId17"/>
    <p:sldId id="308" r:id="rId18"/>
    <p:sldId id="268" r:id="rId19"/>
    <p:sldId id="269" r:id="rId20"/>
    <p:sldId id="270" r:id="rId21"/>
    <p:sldId id="271" r:id="rId22"/>
    <p:sldId id="272" r:id="rId23"/>
    <p:sldId id="275" r:id="rId24"/>
    <p:sldId id="274" r:id="rId25"/>
    <p:sldId id="303" r:id="rId26"/>
    <p:sldId id="276" r:id="rId27"/>
    <p:sldId id="277" r:id="rId28"/>
    <p:sldId id="286" r:id="rId29"/>
    <p:sldId id="287" r:id="rId30"/>
    <p:sldId id="288" r:id="rId31"/>
    <p:sldId id="289" r:id="rId32"/>
    <p:sldId id="290" r:id="rId33"/>
    <p:sldId id="305" r:id="rId34"/>
    <p:sldId id="29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 snapToObjects="1">
      <p:cViewPr varScale="1">
        <p:scale>
          <a:sx n="82" d="100"/>
          <a:sy n="82" d="100"/>
        </p:scale>
        <p:origin x="696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04:15:45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2519 2866,'-8'0,"0"1,0 0,0 1,-14 4,5-1,-40 8,0-3,-94 4,-122-12,182-3,-611 0,416 2,272-2,-1 1,1-1,-22-6,27 5,0-1,1 0,0 0,0-1,0 0,0 0,-7-6,-49-47,14 13,8 10,-50-52,54 44,-66-66,86 93,-18-21,30 29,1 1,1 0,-1-1,1 0,0 0,1-1,-4-9,3 4,1 1,1-1,0 0,-1-22,7-54,-1 29,-3-42,3-72,-2 164,1 0,0 0,0 1,1-1,1 1,0-1,0 1,0 0,1 0,1 1,-1 0,1 0,11-11,5-3,2 0,50-34,-57 43,-1-2,-1 0,0-1,14-19,-4 5,10-12,56-90,-60 85,67-82,49-33,-144 160,32-34,1 2,2 2,2 2,0 1,69-36,141-76,219-133,-340 207,239-86,-269 120,1 5,203-30,108 35,0 28,-331-3,-1 5,0 2,0 4,91 28,-123-26,-1 1,-1 3,0 1,-2 3,0 1,-2 3,0 0,35 35,-65-53,-1 1,0 0,10 15,-16-19,0 0,-1 0,0 0,0 0,0 0,-1 1,0-1,2 14,0 25,-2 0,-5 54,0-36,0 541,3-407,0-175,-1 0,-1-1,-1 1,-1 0,-1-1,-1 0,-1 0,-1-1,0 0,-1 0,-13 19,1-8,-48 57,-33 18,24-26,40-33,4-5,-77 69,-13 13,94-91,-53 43,-43 22,101-79,-19 11,-69 36,34-22,4-1,22-15,2 4,-57 44,66-39,18-15,-29 20,44-36,0 0,0-1,-1 0,0 0,0-1,0-1,-14 4,-6-3,-1-1,0-1,-40-3,32 0,-1145-3,701 5,462-1,1-1,-1-2,1 0,-30-8,-59-10,83 18,0-1,1-2,-1 0,-27-12,38 10,1 0,0-1,0-1,-16-15,-23-16,9 15,26 15,-1 0,-25-22,39 29,0-1,1 1,-1-1,1 0,0-1,1 1,-1-1,1 1,0-1,0 0,1 0,-3-11,1-4,1 1,0-37,5-44,0 50,1-132,-4 164,-1 1,-1 0,-9-32,-1-6,0-9,5 32,2 0,-3-41,8-158,3 108,-3 114,2 0,-1 0,1 0,4-14,-4 20,1 0,-1 0,1 0,0 1,0-1,1 0,-1 1,1-1,-1 1,1 0,0 0,7-5,51-32,-6 5,-15 5,31-22,-59 44,1 1,-1 0,1 1,15-5,93-35,-101 39,1 0,-1 2,1 1,40-4,-52 6,1 0,-1 0,1-1,-1 0,0-1,-1 0,1 0,0-1,-1 0,14-11,3-6,41-46,-46 46,-8 8,1 1,1 1,0 0,0 1,27-15,10-4,84-43,-103 57,1 2,45-13,-40 18,74-8,40 8,-62 5,543-7,-594 11,-23 0,1 1,-1 1,0 1,0 0,0 1,26 10,89 33,190 80,-155-47,-150-71,0 1,28 22,21 28,-42-37,1-1,41 28,2-11,-41-25,-1 1,45 35,10 29,-48-46,52 42,-68-64,28 24,-39-30,0 1,0-1,0 1,0 0,5 11,-3-2,0 0,-1 1,-1 0,-1 0,0 0,-1 1,2 21,-5 120,-2-79,3 96,-3 119,2-281,-1 0,-1 0,0 0,-1 0,0 0,-1 0,0-1,-1 1,-1-1,0 0,0-1,-1 0,-1 0,0 0,0-1,-15 14,8-12,0-1,-1-1,0 0,-1-2,0 1,-1-2,0 0,-31 7,29-10,0-1,-32 0,-40-4,39-1,-400 1,253 2,53 5,115-2,0 1,-50 15,-30 18,84-27,1 1,-26 16,9-2,0-2,-85 34,-108 4,125-36,-69 3,132-23,-61 5,-211-8,308-4,0 0,0-1,0-1,0 0,1-1,-1-1,1 0,0 0,0-1,-14-10,-1-3,0-2,-43-43,-95-86,103 96,-13-11,-172-163,39 19,72 74,74 74,-34-34,90 88,0 0,1-1,0 1,0-1,0 0,1-1,0 1,1-1,0 0,0 1,1-2,0 1,0 0,1 0,0-14,5-140,-2 125,-1 21,1 1,1-1,1 1,0-1,2 1,-1 1,2-1,0 1,1 0,0 1,1 0,1 0,17-19,11-10,39-41,-62 70,1 0,0 1,26-16,-29 22,-1 2,0 0,1 0,21-4,13-4,-13 0,-1-1,35-22,58-42,-36 21,91-36,-40 23,-71 32,171-101,-31 17,-195 114,40-19,2 1,0 4,1 1,1 3,1 3,1 3,0 2,116-4,73 17,-93 0,-125-3,-1 2,1 1,-1 1,0 2,-1 0,60 23,12 20,99 63,-154-82,69 57,30 48,-76-70,-37-36,47 54,-61-60,-6-6,0 0,2-2,-1 0,34 26,47 14,-60-37,42 30,-43-22,-1 1,-1 1,42 49,-68-69,-1 0,0 0,0 0,0 0,-1 1,-1 0,0 0,0 0,0 0,1 17,2 3,1 16,-6-30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04:15:48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D42A1-5897-2648-A130-F19126937771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628BA-3E7C-3E4F-BF50-25CEFB29CE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963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628BA-3E7C-3E4F-BF50-25CEFB29CE7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472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96613-0366-CE40-8DBA-7621B411C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16F1C2-9A34-5142-9894-B4536D81A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AEA9FC-18A5-6A4B-8FA8-CEEE16E0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BAD24E-80AA-3A4E-8530-AF07B1ED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817D5C-A2DB-6A4E-82D8-51CE975D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24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823D0-2A02-9740-8872-478022D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1AF790-5CEA-5E45-AADB-780718BCE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A07C6-3C91-2948-A81B-B747650A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D187AB-193B-1D43-BD13-A7BCE0D0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31D33-E185-3440-9C61-F4B6C8F7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79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BA3B2E-ECE7-BB4E-A115-BB736DC9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7B6EFE-1187-4543-8940-46CFE7B9C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B8024D-34FE-0840-8990-8EAF869C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776CD4-B880-CF4C-92AD-03FF5BC6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102C0-16F5-DA43-B0EB-EC7ED96B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57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75D79-B71F-774A-A6C7-28D135AB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4DA72B-2099-FC4A-8586-B43AF4A8A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6EE107-FF41-9E46-B154-1CB33AD7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89F87-DBFB-C940-B4AC-7DCD9C73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E3F73E-C090-574E-9600-9B4F6913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80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2B547-2F50-D449-A50F-E2D795EB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65C0EE-F55A-5E49-8582-F8BFCC8BE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037BCC-7CF1-1949-A679-CB2A6B87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DD0875-A416-C548-BC34-8F342EB5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8EDD4E-C9C7-4542-B228-D0A588E2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499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11837-52FD-104F-B8E9-79073269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F6B5F9-9355-7F49-989A-0C9BA27A8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D9FFFD-CFD0-4A45-9768-1FF3337F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536AD9-D1B2-6B45-9208-66CA119CF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4E4C4-CB74-8E47-9722-B5E7D21A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99E0FA-583A-C648-A14B-9AE2AF62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644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B41FF-4827-0F48-9FB5-C1DABA0C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13D46F-6329-2942-AA55-F8854975E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7CD9B2-4F61-E64A-9578-B1D65BA49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F5E3C8-9C7C-0040-84CA-80CEC9E25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ACC149-3140-9144-961A-901E8839B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73E8847-3AAD-2840-9C7D-9F8CE06F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CED857-36F4-EF40-B2CD-BEC79D6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F6A2DF-7F53-7940-A1F9-4FDEA332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18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FA4C2-3B56-9A4B-85D1-F4237745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7B67B4-25A9-F040-8EF7-43D38982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43536A-9552-7442-A744-25867A4C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8B84AA-9A97-CC48-8818-2522F3BC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507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E102C8-4DAB-6449-A0CF-57241049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FDCA37B-75BD-6946-93B3-36D676B7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085CE4-4234-BC4B-A6E9-BA13E4F8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75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54302-CDF6-4040-944E-1AB2106B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ADF9D-D668-3A4C-ADE1-3530DE49C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FD7D05-B24C-6C48-8F6E-D7C872709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9EA482-A582-3046-A2F4-1A24363B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97CAFF-4B1C-3647-B93B-E020C5B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49117C-9E7D-A741-93AD-B305682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427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C829F-37B0-E144-8CB8-9A3CB187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9B0EEB-344C-1548-BDA2-8F429F265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ED54EA-6621-1541-B3EC-EC3C2D8FE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12DE01-B639-734A-BB15-E7D1096E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1C8161-D217-8547-8F08-A680B6FEE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C6E3B2-EF77-F147-83E6-6408F067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79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FFC6166-3470-FA4D-AEC6-EEC24D61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5950D8-E90F-464F-B71F-6AB85AD4A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B4913F-E8F6-9A42-8A91-283081AA0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29F7-FFB4-8340-8A61-86C18DC10B62}" type="datetimeFigureOut">
              <a:rPr kumimoji="1" lang="zh-TW" altLang="en-US" smtClean="0"/>
              <a:t>2020/8/3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3847E-5FF4-434A-98D7-98AD654AD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796CEC-D2B8-AA48-AF02-BCE81B20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9E5AC-72B4-7D42-8A4F-6558FF1A00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140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10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64C0B-B2D7-EA4A-BBC4-D18BD0A31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kumimoji="1" lang="en-US" altLang="zh-TW" b="1" dirty="0"/>
              <a:t>Basic Linux Tutorial</a:t>
            </a:r>
            <a:endParaRPr kumimoji="1"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6872B4-D8F5-8040-A927-3FFA54AA1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8263" y="5400675"/>
            <a:ext cx="1852611" cy="691642"/>
          </a:xfrm>
        </p:spPr>
        <p:txBody>
          <a:bodyPr/>
          <a:lstStyle/>
          <a:p>
            <a:pPr algn="r"/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房昀凱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C16040-0F39-EC4C-BB4C-C39A69D5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7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6D088-6E85-6E4B-9907-5F03A6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Yuppy SC" panose="020F0603040207020204" pitchFamily="34" charset="-122"/>
              </a:rPr>
              <a:t>改成</a:t>
            </a:r>
            <a:r>
              <a:rPr kumimoji="1" lang="en-US" altLang="zh-TW" b="1" dirty="0">
                <a:ea typeface="Hiragino Sans GB W3" panose="020B0300000000000000" pitchFamily="34" charset="-128"/>
              </a:rPr>
              <a:t>C++</a:t>
            </a:r>
            <a:r>
              <a:rPr kumimoji="1" lang="zh-TW" altLang="en-US" b="1" dirty="0">
                <a:ea typeface="Hiragino Sans GB W3" panose="020B0300000000000000" pitchFamily="34" charset="-128"/>
              </a:rPr>
              <a:t> </a:t>
            </a:r>
            <a:r>
              <a:rPr kumimoji="1" lang="en-US" altLang="zh-TW" b="1" dirty="0" err="1">
                <a:ea typeface="Hiragino Sans GB W3" panose="020B0300000000000000" pitchFamily="34" charset="-128"/>
              </a:rPr>
              <a:t>Hilight</a:t>
            </a:r>
            <a:endParaRPr kumimoji="1" lang="zh-TW" altLang="en-US" b="1" dirty="0"/>
          </a:p>
        </p:txBody>
      </p:sp>
      <p:pic>
        <p:nvPicPr>
          <p:cNvPr id="5" name="內容版面配置區 4" descr="一張含有 螢幕擷取畫面, 監視器, 室內, 螢幕 的圖片&#10;&#10;自動產生的描述">
            <a:extLst>
              <a:ext uri="{FF2B5EF4-FFF2-40B4-BE49-F238E27FC236}">
                <a16:creationId xmlns:a16="http://schemas.microsoft.com/office/drawing/2014/main" id="{4AEC28EA-7D67-3949-9966-189C3F175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6A346110-87CE-466F-A64E-A2835109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1473398"/>
            <a:ext cx="8361895" cy="47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0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72F4-98EE-564F-9A91-1B8CFE9F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ea typeface="Hiragino Sans GB W3" panose="020B0300000000000000" pitchFamily="34" charset="-128"/>
              </a:rPr>
              <a:t>Tab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縮排改</a:t>
            </a:r>
            <a:r>
              <a:rPr kumimoji="1" lang="en-US" altLang="zh-TW" b="1" dirty="0">
                <a:ea typeface="Hiragino Sans GB W3" panose="020B0300000000000000" pitchFamily="34" charset="-128"/>
              </a:rPr>
              <a:t>4</a:t>
            </a:r>
            <a:endParaRPr kumimoji="1" lang="zh-TW" altLang="en-US" b="1" dirty="0"/>
          </a:p>
        </p:txBody>
      </p:sp>
      <p:pic>
        <p:nvPicPr>
          <p:cNvPr id="5" name="內容版面配置區 4" descr="一張含有 螢幕擷取畫面, 監視器, 室內, 電腦 的圖片&#10;&#10;自動產生的描述">
            <a:extLst>
              <a:ext uri="{FF2B5EF4-FFF2-40B4-BE49-F238E27FC236}">
                <a16:creationId xmlns:a16="http://schemas.microsoft.com/office/drawing/2014/main" id="{61132214-8B0E-E644-95A8-C60F436AE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A90D980-DAA2-44CB-BB95-9EE10F92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5" y="1827014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D2DAC-D1EA-B447-82F6-AFDE9666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ea typeface="Hiragino Sans GB W3" panose="020B0300000000000000" pitchFamily="34" charset="-128"/>
              </a:rPr>
              <a:t>Show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行數 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&amp; 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目前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cursor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位置</a:t>
            </a:r>
          </a:p>
        </p:txBody>
      </p:sp>
      <p:pic>
        <p:nvPicPr>
          <p:cNvPr id="5" name="內容版面配置區 4" descr="一張含有 螢幕擷取畫面, 監視器, 室內, 電腦 的圖片&#10;&#10;自動產生的描述">
            <a:extLst>
              <a:ext uri="{FF2B5EF4-FFF2-40B4-BE49-F238E27FC236}">
                <a16:creationId xmlns:a16="http://schemas.microsoft.com/office/drawing/2014/main" id="{D2AD6E4C-B4C9-BA4B-AE2A-5CDC3A3D4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D70E7084-E633-41B7-B2E9-1B018083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5" y="182562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32B400D-4671-9B45-B024-5D21D7F36B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b="1" dirty="0">
                    <a:latin typeface="+mn-lt"/>
                    <a:ea typeface="Microsoft JhengHei" panose="020B0604030504040204" pitchFamily="34" charset="-120"/>
                  </a:rPr>
                  <a:t>右上角</a:t>
                </a:r>
                <a:r>
                  <a:rPr kumimoji="1" lang="en-US" altLang="zh-TW" b="1" dirty="0">
                    <a:latin typeface="+mn-lt"/>
                    <a:ea typeface="Microsoft JhengHei" panose="020B0604030504040204" pitchFamily="34" charset="-120"/>
                  </a:rPr>
                  <a:t>Preference</a:t>
                </a:r>
                <a14:m>
                  <m:oMath xmlns:m="http://schemas.openxmlformats.org/officeDocument/2006/math">
                    <m:r>
                      <a:rPr kumimoji="1" lang="en-US" altLang="zh-TW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b="1" dirty="0">
                    <a:latin typeface="+mn-lt"/>
                    <a:ea typeface="Microsoft JhengHei" panose="020B0604030504040204" pitchFamily="34" charset="-120"/>
                  </a:rPr>
                  <a:t> Font &amp; Colors</a:t>
                </a:r>
                <a:br>
                  <a:rPr kumimoji="1" lang="en-US" altLang="zh-TW" dirty="0">
                    <a:latin typeface="+mn-lt"/>
                    <a:ea typeface="Microsoft JhengHei" panose="020B0604030504040204" pitchFamily="34" charset="-120"/>
                  </a:rPr>
                </a:br>
                <a:r>
                  <a:rPr kumimoji="1"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Microsoft JhengHei" panose="020B0604030504040204" pitchFamily="34" charset="-120"/>
                  </a:rPr>
                  <a:t>  </a:t>
                </a:r>
                <a:r>
                  <a:rPr kumimoji="1" lang="zh-TW" alt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Microsoft JhengHei" panose="020B0604030504040204" pitchFamily="34" charset="-120"/>
                  </a:rPr>
                  <a:t>可調字體 </a:t>
                </a:r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Microsoft JhengHei" panose="020B0604030504040204" pitchFamily="34" charset="-120"/>
                  </a:rPr>
                  <a:t>&amp; </a:t>
                </a:r>
                <a:r>
                  <a:rPr kumimoji="1" lang="zh-TW" alt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Microsoft JhengHei" panose="020B0604030504040204" pitchFamily="34" charset="-120"/>
                  </a:rPr>
                  <a:t>背景主題</a:t>
                </a:r>
                <a:endParaRPr kumimoji="1" lang="zh-TW" altLang="en-US" dirty="0">
                  <a:latin typeface="+mn-lt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32B400D-4671-9B45-B024-5D21D7F36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5238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 descr="一張含有 螢幕擷取畫面, 監視器, 電腦, 螢幕 的圖片&#10;&#10;自動產生的描述">
            <a:extLst>
              <a:ext uri="{FF2B5EF4-FFF2-40B4-BE49-F238E27FC236}">
                <a16:creationId xmlns:a16="http://schemas.microsoft.com/office/drawing/2014/main" id="{5632B8C2-49E4-F845-88DD-2A5CEE28C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8367CDCF-6E42-4BEC-8B96-0B591DA09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144" y="182562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B400D-4671-9B45-B024-5D21D7F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+mn-lt"/>
                <a:ea typeface="Microsoft JhengHei" panose="020B0604030504040204" pitchFamily="34" charset="-120"/>
              </a:rPr>
              <a:t>Hello </a:t>
            </a:r>
            <a:r>
              <a:rPr kumimoji="1" lang="en-US" altLang="zh-TW" b="1" dirty="0" err="1">
                <a:latin typeface="+mn-lt"/>
                <a:ea typeface="Microsoft JhengHei" panose="020B0604030504040204" pitchFamily="34" charset="-120"/>
              </a:rPr>
              <a:t>IONCamp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, 監視器, 電腦, 螢幕 的圖片&#10;&#10;自動產生的描述">
            <a:extLst>
              <a:ext uri="{FF2B5EF4-FFF2-40B4-BE49-F238E27FC236}">
                <a16:creationId xmlns:a16="http://schemas.microsoft.com/office/drawing/2014/main" id="{5632B8C2-49E4-F845-88DD-2A5CEE28C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8367CDCF-6E42-4BEC-8B96-0B591DA0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4" y="1825626"/>
            <a:ext cx="7735712" cy="4351338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4B0FD4FD-DCD6-4E92-BAAC-7F8808AE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143" y="1825626"/>
            <a:ext cx="773571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644-8B4F-0346-8CA3-186C19EA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1.Ctrl + s : Save</a:t>
            </a:r>
            <a:br>
              <a:rPr kumimoji="1" lang="en-US" altLang="zh-TW" dirty="0">
                <a:latin typeface="+mn-lt"/>
                <a:ea typeface="Microsoft JhengHei" panose="020B0604030504040204" pitchFamily="34" charset="-120"/>
              </a:rPr>
            </a:b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找一個地方存</a:t>
            </a:r>
            <a:endParaRPr kumimoji="1" lang="zh-TW" altLang="en-US" sz="4800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87974925-FC9D-D844-A8F1-09894E442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C3BB30FA-AC62-42DA-96F8-980FA65E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5" y="182562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CC39A-D158-3444-BD18-04B3F37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clear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清空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terminal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8D21065C-F1B8-2A44-9930-0961BB58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4" t="9398" r="28329" b="19154"/>
          <a:stretch/>
        </p:blipFill>
        <p:spPr>
          <a:xfrm>
            <a:off x="3188493" y="2114549"/>
            <a:ext cx="5785362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85A11B4F-1013-4F29-8B87-AB85D6FA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408211"/>
            <a:ext cx="9341380" cy="52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CC39A-D158-3444-BD18-04B3F37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The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空</a:t>
            </a: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8D21065C-F1B8-2A44-9930-0961BB58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4" t="9398" r="28329" b="19154"/>
          <a:stretch/>
        </p:blipFill>
        <p:spPr>
          <a:xfrm>
            <a:off x="3188493" y="2114549"/>
            <a:ext cx="5785362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85A11B4F-1013-4F29-8B87-AB85D6FA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408211"/>
            <a:ext cx="9341380" cy="5254527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A7B37214-C9F7-4E75-BBD7-D60FF242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1" y="1408211"/>
            <a:ext cx="9341382" cy="52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3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EEF84-A01F-0949-85C8-1C0EF23F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pwd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Show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目前所在位置</a:t>
            </a:r>
          </a:p>
        </p:txBody>
      </p:sp>
      <p:pic>
        <p:nvPicPr>
          <p:cNvPr id="5" name="內容版面配置區 4" descr="一張含有 監視器, 螢幕擷取畫面, 螢幕, 室內 的圖片&#10;&#10;自動產生的描述">
            <a:extLst>
              <a:ext uri="{FF2B5EF4-FFF2-40B4-BE49-F238E27FC236}">
                <a16:creationId xmlns:a16="http://schemas.microsoft.com/office/drawing/2014/main" id="{714CCA47-6FF7-7547-915C-70EFB20C0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79" t="8939" r="28329" b="20467"/>
          <a:stretch/>
        </p:blipFill>
        <p:spPr>
          <a:xfrm>
            <a:off x="3178492" y="2136875"/>
            <a:ext cx="5835015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0371C2D-AF2E-4B97-ADB5-AB8CBEEB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1509712"/>
            <a:ext cx="9372600" cy="52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0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D0B7F-020A-7D4A-93D3-BCB421C3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ls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show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目前所在位置的所有檔案</a:t>
            </a:r>
          </a:p>
        </p:txBody>
      </p:sp>
      <p:pic>
        <p:nvPicPr>
          <p:cNvPr id="5" name="內容版面配置區 4" descr="一張含有 監視器, 螢幕擷取畫面, 螢幕, 室內 的圖片&#10;&#10;自動產生的描述">
            <a:extLst>
              <a:ext uri="{FF2B5EF4-FFF2-40B4-BE49-F238E27FC236}">
                <a16:creationId xmlns:a16="http://schemas.microsoft.com/office/drawing/2014/main" id="{403E6AED-2843-E84D-9A97-5F3E25CA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4" t="9267" r="28329" b="21123"/>
          <a:stretch/>
        </p:blipFill>
        <p:spPr>
          <a:xfrm>
            <a:off x="3126935" y="2136875"/>
            <a:ext cx="5938129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857F9A34-066D-4722-8BD8-734D502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66" y="1577925"/>
            <a:ext cx="9065065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FDBDD-509A-4298-B192-16AC9365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帳密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8787FF-AC7F-4C4B-9E51-ECD1AD91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username: </a:t>
            </a:r>
            <a:r>
              <a:rPr lang="en-US" altLang="zh-TW" sz="3600" dirty="0" err="1"/>
              <a:t>ioncamp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Password: </a:t>
            </a:r>
            <a:r>
              <a:rPr lang="en-US" altLang="zh-TW" sz="3600" dirty="0" err="1"/>
              <a:t>pmacnoi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42999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8A5C2-2B81-C247-AAE6-8389DEA0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cd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到指定的路徑</a:t>
            </a:r>
          </a:p>
        </p:txBody>
      </p:sp>
      <p:pic>
        <p:nvPicPr>
          <p:cNvPr id="5" name="內容版面配置區 4" descr="一張含有 監視器, 螢幕擷取畫面, 螢幕, 室內 的圖片&#10;&#10;自動產生的描述">
            <a:extLst>
              <a:ext uri="{FF2B5EF4-FFF2-40B4-BE49-F238E27FC236}">
                <a16:creationId xmlns:a16="http://schemas.microsoft.com/office/drawing/2014/main" id="{0470C414-FA85-7B46-B153-7C338353A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09" t="9267" r="28330" b="19809"/>
          <a:stretch/>
        </p:blipFill>
        <p:spPr>
          <a:xfrm>
            <a:off x="3171834" y="2136875"/>
            <a:ext cx="5848332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53E6AF40-0A96-444D-9AFB-A5379031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12" y="1562101"/>
            <a:ext cx="8943975" cy="50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9CCF1-E6CD-8C4D-9C40-A885A0CF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cd ..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回上層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室內 的圖片&#10;&#10;自動產生的描述">
            <a:extLst>
              <a:ext uri="{FF2B5EF4-FFF2-40B4-BE49-F238E27FC236}">
                <a16:creationId xmlns:a16="http://schemas.microsoft.com/office/drawing/2014/main" id="{32A005E4-05EA-E64B-B0EF-FF96B76C0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09" t="9595" r="28514" b="19482"/>
          <a:stretch/>
        </p:blipFill>
        <p:spPr>
          <a:xfrm>
            <a:off x="3181916" y="2136875"/>
            <a:ext cx="5828167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E9260FDE-215E-455C-8A07-53EE1BBE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18" y="1530847"/>
            <a:ext cx="9072562" cy="51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A7414C9A-3707-4826-AB03-20E6DC78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89" y="1512690"/>
            <a:ext cx="9044421" cy="5087487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013FDEE0-CD7E-4170-AD8E-782415C0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cd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回桌面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ls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可以看到剛剛存的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a.cpp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78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CF83E-5A89-A248-9C7E-50E8A689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用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g++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編譯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參數如講義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p.4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86E2C91E-CC74-2D44-8979-7FE085FE8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4" t="9267" r="28514" b="19810"/>
          <a:stretch/>
        </p:blipFill>
        <p:spPr>
          <a:xfrm>
            <a:off x="3192001" y="2147986"/>
            <a:ext cx="5807998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E44846F-6354-43DE-B00A-8551F67E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3" y="1436686"/>
            <a:ext cx="9008533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9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713E-1D7F-B040-9F21-AC4F9B8B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./file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執行某個檔案</a:t>
            </a: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35DF35AF-9A94-EF45-B96B-B5E8ECB46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09" t="9267" r="28144" b="19481"/>
          <a:stretch/>
        </p:blipFill>
        <p:spPr>
          <a:xfrm>
            <a:off x="3175272" y="2136875"/>
            <a:ext cx="5841456" cy="4356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D621A5-BA07-684F-BFEE-B85857D172A5}"/>
              </a:ext>
            </a:extLst>
          </p:cNvPr>
          <p:cNvSpPr txBox="1"/>
          <p:nvPr/>
        </p:nvSpPr>
        <p:spPr>
          <a:xfrm>
            <a:off x="6642926" y="698077"/>
            <a:ext cx="5181931" cy="9541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Note: Windows</a:t>
            </a:r>
            <a:r>
              <a:rPr kumimoji="1" lang="zh-TW" altLang="en-US" sz="2800" dirty="0"/>
              <a:t>執行檔檔名是</a:t>
            </a:r>
            <a:r>
              <a:rPr kumimoji="1" lang="en-US" altLang="zh-TW" sz="2800" dirty="0"/>
              <a:t>.exe</a:t>
            </a:r>
            <a:br>
              <a:rPr kumimoji="1" lang="en-US" altLang="zh-TW" sz="2800" dirty="0"/>
            </a:br>
            <a:r>
              <a:rPr kumimoji="1" lang="en-US" altLang="zh-TW" sz="2800" dirty="0"/>
              <a:t>	</a:t>
            </a:r>
            <a:r>
              <a:rPr kumimoji="1" lang="zh-TW" altLang="en-US" sz="2800" dirty="0"/>
              <a:t>   </a:t>
            </a:r>
            <a:r>
              <a:rPr kumimoji="1" lang="en-US" altLang="zh-TW" sz="2800" dirty="0"/>
              <a:t>Linux</a:t>
            </a:r>
            <a:r>
              <a:rPr kumimoji="1" lang="zh-TW" altLang="en-US" sz="2800" dirty="0"/>
              <a:t>不一定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12DA213A-FE02-49AA-B219-452F95EB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909217"/>
            <a:ext cx="8553450" cy="48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06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7DAC3-7B0C-974F-BF5F-101152D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5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讀檔寫檔</a:t>
            </a:r>
          </a:p>
        </p:txBody>
      </p:sp>
    </p:spTree>
    <p:extLst>
      <p:ext uri="{BB962C8B-B14F-4D97-AF65-F5344CB8AC3E}">
        <p14:creationId xmlns:p14="http://schemas.microsoft.com/office/powerpoint/2010/main" val="358987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759A0-B6F5-684C-9DBF-92B86AD0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touch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[file name]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新增一個檔案</a:t>
            </a: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EA2D510B-E25E-EB46-84C9-7FE4433CB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4" t="8938" r="28329" b="19810"/>
          <a:stretch/>
        </p:blipFill>
        <p:spPr>
          <a:xfrm>
            <a:off x="3195345" y="2136875"/>
            <a:ext cx="5801309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6B56424-28B6-465D-B847-D0CCD096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1543050"/>
            <a:ext cx="9048750" cy="50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ED8C-1438-714C-A18C-6C069C92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開啟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test.txt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</a:t>
            </a:r>
            <a:r>
              <a:rPr kumimoji="1" lang="en-US" altLang="zh-TW" dirty="0" err="1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gedit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test.txt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&amp;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596683C6-9EE4-AB40-AE6B-D78BBF322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33920-8414-4714-87A5-556D58E9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65" y="1652588"/>
            <a:ext cx="8486422" cy="47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9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C1F8C-51D5-F447-BEAF-EA6FE536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+mn-lt"/>
              </a:rPr>
              <a:t>test.txt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5" name="內容版面配置區 4" descr="一張含有 監視器, 螢幕擷取畫面, 螢幕, 電視 的圖片&#10;&#10;自動產生的描述">
            <a:extLst>
              <a:ext uri="{FF2B5EF4-FFF2-40B4-BE49-F238E27FC236}">
                <a16:creationId xmlns:a16="http://schemas.microsoft.com/office/drawing/2014/main" id="{D6BDB032-6DE9-9C41-994C-610745FC1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22B84FF8-D817-4228-9081-7DDA31FC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31" y="1467147"/>
            <a:ext cx="9329737" cy="52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02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D523D9-9A1C-B742-8155-1418B3D4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原本的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a.cpp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, 監視器, 螢幕, 電視 的圖片&#10;&#10;自動產生的描述">
            <a:extLst>
              <a:ext uri="{FF2B5EF4-FFF2-40B4-BE49-F238E27FC236}">
                <a16:creationId xmlns:a16="http://schemas.microsoft.com/office/drawing/2014/main" id="{7DE2BCF7-7D19-204F-9453-AEB14C2F0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4BF410-A541-4C0D-83BE-E580E08C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4" y="1462980"/>
            <a:ext cx="9320212" cy="5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BFB61-8161-3847-AD58-C439CC44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Outline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E7CE86-873E-1A46-A092-B5BE8EF0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F.A.Q.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Basic commands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讀檔寫檔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寫</a:t>
            </a:r>
            <a:r>
              <a:rPr kumimoji="1" lang="en-US" altLang="zh-TW" dirty="0">
                <a:ea typeface="Microsoft JhengHei" panose="020B0604030504040204" pitchFamily="34" charset="-120"/>
              </a:rPr>
              <a:t>bash script</a:t>
            </a:r>
          </a:p>
          <a:p>
            <a:r>
              <a:rPr kumimoji="1" lang="en-US" altLang="zh-TW" dirty="0" err="1">
                <a:ea typeface="Microsoft JhengHei" panose="020B0604030504040204" pitchFamily="34" charset="-120"/>
              </a:rPr>
              <a:t>CheatSheet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6813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8DB8A-132E-A648-884F-3D419985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改過的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a.cpp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, 監視器, 螢幕, 電視 的圖片&#10;&#10;自動產生的描述">
            <a:extLst>
              <a:ext uri="{FF2B5EF4-FFF2-40B4-BE49-F238E27FC236}">
                <a16:creationId xmlns:a16="http://schemas.microsoft.com/office/drawing/2014/main" id="{81EC7FC8-1448-764F-9BF4-36C014A2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03A65FB-EF88-4C8A-9CAB-A343DD9C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31" y="1463030"/>
            <a:ext cx="9024937" cy="50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90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33ACC-24CF-F543-BA98-63369B00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</a:rPr>
              <a:t>./</a:t>
            </a:r>
            <a:r>
              <a:rPr kumimoji="1" lang="en-US" altLang="zh-TW" dirty="0" err="1">
                <a:solidFill>
                  <a:srgbClr val="FF0000"/>
                </a:solidFill>
                <a:latin typeface="+mn-lt"/>
              </a:rPr>
              <a:t>a.out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</a:rPr>
              <a:t> &lt; [input file] &gt; [output file]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C1A4655B-C977-CA49-AA45-99F568586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25" t="15833" r="10414" b="13571"/>
          <a:stretch/>
        </p:blipFill>
        <p:spPr>
          <a:xfrm>
            <a:off x="3158234" y="1690688"/>
            <a:ext cx="5875532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D034512E-7BC6-4140-828F-F82223D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81" y="148113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1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36400-67C6-E946-AB61-39E30E3F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成功寫入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out.txt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, 監視器, 螢幕, 電視 的圖片&#10;&#10;自動產生的描述">
            <a:extLst>
              <a:ext uri="{FF2B5EF4-FFF2-40B4-BE49-F238E27FC236}">
                <a16:creationId xmlns:a16="http://schemas.microsoft.com/office/drawing/2014/main" id="{9B804DC0-69CA-974C-8FF7-8171E5471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D06FB86-10B0-4D4A-A5BA-C564E4BB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44" y="1412131"/>
            <a:ext cx="9205912" cy="51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7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7DAC3-7B0C-974F-BF5F-101152D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5400" b="1" dirty="0">
                <a:ea typeface="Microsoft JhengHei" panose="020B0604030504040204" pitchFamily="34" charset="-120"/>
              </a:rPr>
              <a:t>撰寫</a:t>
            </a:r>
            <a:r>
              <a:rPr kumimoji="1" lang="en-US" altLang="zh-TW" sz="5400" b="1" dirty="0">
                <a:ea typeface="Microsoft JhengHei" panose="020B0604030504040204" pitchFamily="34" charset="-120"/>
              </a:rPr>
              <a:t>script</a:t>
            </a:r>
            <a:endParaRPr kumimoji="1" lang="zh-TW" altLang="en-US" sz="5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075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F97C1-1AF3-DA41-AD68-95774989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sz="2700" dirty="0">
                <a:latin typeface="+mn-lt"/>
                <a:ea typeface="Microsoft JhengHei" panose="020B0604030504040204" pitchFamily="34" charset="-120"/>
              </a:rPr>
              <a:t>要不要寫成表格？我寫</a:t>
            </a:r>
            <a:r>
              <a:rPr kumimoji="1" lang="en-US" altLang="zh-TW" sz="2700" dirty="0">
                <a:latin typeface="+mn-lt"/>
                <a:ea typeface="Microsoft JhengHei" panose="020B0604030504040204" pitchFamily="34" charset="-120"/>
              </a:rPr>
              <a:t>script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個人, 室內, 電視 的圖片&#10;&#10;自動產生的描述">
            <a:extLst>
              <a:ext uri="{FF2B5EF4-FFF2-40B4-BE49-F238E27FC236}">
                <a16:creationId xmlns:a16="http://schemas.microsoft.com/office/drawing/2014/main" id="{D40A40CA-54A7-BD46-A7FE-C734F39B3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79705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4691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0FC4B-C699-DF4C-B451-A740CAAF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3808" cy="1477671"/>
          </a:xfrm>
        </p:spPr>
        <p:txBody>
          <a:bodyPr anchor="ctr">
            <a:normAutofit fontScale="90000"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.</a:t>
            </a:r>
            <a:r>
              <a:rPr kumimoji="1" lang="en-US" altLang="zh-TW" dirty="0" err="1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sh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bash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檔的副檔名</a:t>
            </a:r>
            <a:br>
              <a:rPr kumimoji="1" lang="en-US" altLang="zh-TW" dirty="0">
                <a:latin typeface="+mn-lt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command1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&amp;&amp; command2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執行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command1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隨後執行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connand2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39DAB424-19CA-4F94-8BA0-E433AF5C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27" y="2085538"/>
            <a:ext cx="7932508" cy="44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2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AC055-45B3-5D48-9AD6-9FF9746A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script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可參考講義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p.5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電腦 的圖片&#10;&#10;自動產生的描述">
            <a:extLst>
              <a:ext uri="{FF2B5EF4-FFF2-40B4-BE49-F238E27FC236}">
                <a16:creationId xmlns:a16="http://schemas.microsoft.com/office/drawing/2014/main" id="{F373B000-7C68-A54A-B3CF-7CA8EA453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5FEA89-7A3A-214C-8E1F-447FA4524A16}"/>
              </a:ext>
            </a:extLst>
          </p:cNvPr>
          <p:cNvSpPr txBox="1"/>
          <p:nvPr/>
        </p:nvSpPr>
        <p:spPr>
          <a:xfrm>
            <a:off x="6642926" y="698077"/>
            <a:ext cx="5323317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+mn-lt"/>
                <a:ea typeface="Microsoft JhengHei" panose="020B0604030504040204" pitchFamily="34" charset="-120"/>
              </a:rPr>
              <a:t>Note: </a:t>
            </a:r>
            <a:r>
              <a:rPr kumimoji="1" lang="zh-TW" altLang="en-US" sz="2800" dirty="0">
                <a:latin typeface="+mn-lt"/>
                <a:ea typeface="Microsoft JhengHei" panose="020B0604030504040204" pitchFamily="34" charset="-120"/>
              </a:rPr>
              <a:t>第一行也可寫成</a:t>
            </a:r>
            <a:r>
              <a:rPr kumimoji="1" lang="en-US" altLang="zh-TW" sz="2800" dirty="0">
                <a:latin typeface="+mn-lt"/>
                <a:ea typeface="Microsoft JhengHei" panose="020B0604030504040204" pitchFamily="34" charset="-120"/>
              </a:rPr>
              <a:t>:</a:t>
            </a:r>
            <a:r>
              <a:rPr kumimoji="1" lang="zh-TW" altLang="en-US" sz="2800" dirty="0"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+mn-lt"/>
                <a:ea typeface="Microsoft JhengHei" panose="020B0604030504040204" pitchFamily="34" charset="-120"/>
              </a:rPr>
              <a:t>rm -f </a:t>
            </a:r>
            <a:r>
              <a:rPr kumimoji="1" lang="en-US" altLang="zh-TW" sz="2800" dirty="0" err="1">
                <a:latin typeface="+mn-lt"/>
                <a:ea typeface="Microsoft JhengHei" panose="020B0604030504040204" pitchFamily="34" charset="-120"/>
              </a:rPr>
              <a:t>a.out</a:t>
            </a:r>
            <a:endParaRPr kumimoji="1" lang="zh-TW" altLang="en-US" sz="2800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F9EC9E2-D5B5-4672-971A-CE8929B1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6" y="1322388"/>
            <a:ext cx="9525000" cy="53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4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4B6C0-1626-134E-862C-7DD33AC4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修改後的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a.cpp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11077418-0183-2E4F-A756-69766E407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623EEC6-35A3-4CC9-A280-6B0434EF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31" y="1377305"/>
            <a:ext cx="9329737" cy="52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8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F83B4-D97A-0545-966C-EBA442A7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跑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.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sh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檔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bash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script.sh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監視器, 螢幕擷取畫面, 螢幕, 電視 的圖片&#10;&#10;自動產生的描述">
            <a:extLst>
              <a:ext uri="{FF2B5EF4-FFF2-40B4-BE49-F238E27FC236}">
                <a16:creationId xmlns:a16="http://schemas.microsoft.com/office/drawing/2014/main" id="{C6E5E6E0-2091-EF4D-9217-E46B7F09C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31" t="14520" r="23712" b="35243"/>
          <a:stretch/>
        </p:blipFill>
        <p:spPr>
          <a:xfrm>
            <a:off x="2708002" y="1690688"/>
            <a:ext cx="6775995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3F7336AF-BFB1-4D21-A41B-D4C45CB5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1447799"/>
            <a:ext cx="9296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3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5BBD5-FDED-234E-9BB8-CB759FBA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./</a:t>
            </a:r>
            <a:r>
              <a:rPr kumimoji="1" lang="en-US" altLang="zh-TW" dirty="0" err="1">
                <a:latin typeface="+mn-lt"/>
                <a:ea typeface="Microsoft JhengHei" panose="020B0604030504040204" pitchFamily="34" charset="-120"/>
              </a:rPr>
              <a:t>script.sh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 不能直接執行</a:t>
            </a:r>
          </a:p>
        </p:txBody>
      </p:sp>
      <p:pic>
        <p:nvPicPr>
          <p:cNvPr id="5" name="內容版面配置區 4" descr="一張含有 監視器, 螢幕擷取畫面, 螢幕, 電視 的圖片&#10;&#10;自動產生的描述">
            <a:extLst>
              <a:ext uri="{FF2B5EF4-FFF2-40B4-BE49-F238E27FC236}">
                <a16:creationId xmlns:a16="http://schemas.microsoft.com/office/drawing/2014/main" id="{352D0096-948A-2F46-9AEE-B4069BC19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31" t="14849" r="23896" b="34586"/>
          <a:stretch/>
        </p:blipFill>
        <p:spPr>
          <a:xfrm>
            <a:off x="2744143" y="1690688"/>
            <a:ext cx="6703713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78265DDD-5B03-4CBE-909B-995ADC6A1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1" y="1419027"/>
            <a:ext cx="9020175" cy="507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B2319-2A44-6949-AFD3-D931E573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F.A.Q.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44808-D099-6340-9C7C-C30E1EA6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Hiragino Sans GB W3" panose="020B0300000000000000" pitchFamily="34" charset="-128"/>
              </a:rPr>
              <a:t>Ｑ：可以用</a:t>
            </a:r>
            <a:r>
              <a:rPr kumimoji="1" lang="en-US" altLang="zh-TW" dirty="0">
                <a:ea typeface="Hiragino Sans GB W3" panose="020B0300000000000000" pitchFamily="34" charset="-128"/>
              </a:rPr>
              <a:t>Windows</a:t>
            </a:r>
            <a:r>
              <a:rPr kumimoji="1" lang="zh-TW" altLang="en-US" dirty="0">
                <a:ea typeface="Hiragino Sans GB W3" panose="020B0300000000000000" pitchFamily="34" charset="-128"/>
              </a:rPr>
              <a:t>嗎？</a:t>
            </a:r>
            <a:endParaRPr kumimoji="1" lang="en-US" altLang="zh-TW" dirty="0"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r>
              <a:rPr kumimoji="1" lang="zh-TW" altLang="en-US" dirty="0">
                <a:ea typeface="Hiragino Sans GB W3" panose="020B0300000000000000" pitchFamily="34" charset="-128"/>
              </a:rPr>
              <a:t>Ａ：</a:t>
            </a:r>
            <a:r>
              <a:rPr kumimoji="1" lang="en-US" altLang="zh-TW" dirty="0">
                <a:ea typeface="Hiragino Sans GB W3" panose="020B0300000000000000" pitchFamily="34" charset="-128"/>
              </a:rPr>
              <a:t>No.</a:t>
            </a:r>
          </a:p>
          <a:p>
            <a:pPr marL="0" indent="0">
              <a:buNone/>
            </a:pP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888D18-BC6A-434F-B529-230328ADC040}"/>
              </a:ext>
            </a:extLst>
          </p:cNvPr>
          <p:cNvSpPr txBox="1"/>
          <p:nvPr/>
        </p:nvSpPr>
        <p:spPr>
          <a:xfrm>
            <a:off x="7327392" y="2939465"/>
            <a:ext cx="3522860" cy="2123658"/>
          </a:xfrm>
          <a:prstGeom prst="rect">
            <a:avLst/>
          </a:prstGeom>
          <a:solidFill>
            <a:srgbClr val="FFA9D6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  <a:cs typeface="LingWai SC Medium" panose="03050602040302020204" pitchFamily="66" charset="-122"/>
              </a:rPr>
              <a:t>Windows</a:t>
            </a:r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  <a:cs typeface="LingWai SC Medium" panose="03050602040302020204" pitchFamily="66" charset="-122"/>
              </a:rPr>
              <a:t>不去，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  <a:cs typeface="LingWai SC Medium" panose="03050602040302020204" pitchFamily="66" charset="-122"/>
            </a:endParaRPr>
          </a:p>
          <a:p>
            <a:r>
              <a:rPr kumimoji="1"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  <a:cs typeface="LingWai SC Medium" panose="03050602040302020204" pitchFamily="66" charset="-122"/>
              </a:rPr>
              <a:t>Linux</a:t>
            </a:r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  <a:cs typeface="LingWai SC Medium" panose="03050602040302020204" pitchFamily="66" charset="-122"/>
              </a:rPr>
              <a:t>不來，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  <a:cs typeface="LingWai SC Medium" panose="03050602040302020204" pitchFamily="66" charset="-122"/>
            </a:endParaRPr>
          </a:p>
          <a:p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  <a:cs typeface="LingWai SC Medium" panose="03050602040302020204" pitchFamily="66" charset="-122"/>
              </a:rPr>
              <a:t>像極了愛情。</a:t>
            </a:r>
          </a:p>
        </p:txBody>
      </p:sp>
    </p:spTree>
    <p:extLst>
      <p:ext uri="{BB962C8B-B14F-4D97-AF65-F5344CB8AC3E}">
        <p14:creationId xmlns:p14="http://schemas.microsoft.com/office/powerpoint/2010/main" val="9057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4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E5BA7-E6FE-F641-9143-725DCE68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chmod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 +x [some file]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改成可執行檔</a:t>
            </a:r>
          </a:p>
        </p:txBody>
      </p:sp>
      <p:pic>
        <p:nvPicPr>
          <p:cNvPr id="5" name="內容版面配置區 4" descr="一張含有 監視器, 螢幕擷取畫面, 螢幕, 電視 的圖片&#10;&#10;自動產生的描述">
            <a:extLst>
              <a:ext uri="{FF2B5EF4-FFF2-40B4-BE49-F238E27FC236}">
                <a16:creationId xmlns:a16="http://schemas.microsoft.com/office/drawing/2014/main" id="{A09A1CB8-9CEA-CB4B-8E81-A78A4081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46" t="14848" r="23712" b="36228"/>
          <a:stretch/>
        </p:blipFill>
        <p:spPr>
          <a:xfrm>
            <a:off x="2602429" y="1690688"/>
            <a:ext cx="6987141" cy="4356000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64951D6-0D9C-4ADA-8B4C-DB31D58F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8" y="1564183"/>
            <a:ext cx="8615362" cy="48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93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61489-07A6-1C49-A750-DDAD6797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ls -al 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+mn-lt"/>
                <a:ea typeface="Microsoft JhengHei" panose="020B0604030504040204" pitchFamily="34" charset="-120"/>
              </a:rPr>
              <a:t>看檔案的詳細資料</a:t>
            </a:r>
            <a:br>
              <a:rPr kumimoji="1" lang="en-US" altLang="zh-TW" dirty="0">
                <a:latin typeface="+mn-lt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r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read, 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w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write, </a:t>
            </a:r>
            <a:r>
              <a:rPr kumimoji="1" lang="en-US" altLang="zh-TW" dirty="0">
                <a:solidFill>
                  <a:srgbClr val="FF0000"/>
                </a:solidFill>
                <a:latin typeface="+mn-lt"/>
                <a:ea typeface="Microsoft JhengHei" panose="020B0604030504040204" pitchFamily="34" charset="-120"/>
              </a:rPr>
              <a:t>x</a:t>
            </a:r>
            <a:r>
              <a:rPr kumimoji="1" lang="en-US" altLang="zh-TW" dirty="0">
                <a:latin typeface="+mn-lt"/>
                <a:ea typeface="Microsoft JhengHei" panose="020B0604030504040204" pitchFamily="34" charset="-120"/>
              </a:rPr>
              <a:t> : executable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螢幕擷取畫面, 監視器, 螢幕, 電視 的圖片&#10;&#10;自動產生的描述">
            <a:extLst>
              <a:ext uri="{FF2B5EF4-FFF2-40B4-BE49-F238E27FC236}">
                <a16:creationId xmlns:a16="http://schemas.microsoft.com/office/drawing/2014/main" id="{EB126692-B3FA-1B4C-ADAD-49714D87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62" t="14849" r="23712" b="36884"/>
          <a:stretch/>
        </p:blipFill>
        <p:spPr>
          <a:xfrm>
            <a:off x="2540082" y="1690688"/>
            <a:ext cx="7111835" cy="4356000"/>
          </a:xfrm>
        </p:spPr>
      </p:pic>
      <p:pic>
        <p:nvPicPr>
          <p:cNvPr id="4" name="圖片 3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71E19512-1575-4AFE-B14E-2943BB29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40" y="1690688"/>
            <a:ext cx="8813718" cy="49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9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2B7E7-9CB2-904E-AEA5-A3C0AA3F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59385"/>
            <a:ext cx="10515600" cy="1325563"/>
          </a:xfrm>
        </p:spPr>
        <p:txBody>
          <a:bodyPr anchor="t">
            <a:normAutofit/>
          </a:bodyPr>
          <a:lstStyle/>
          <a:p>
            <a:r>
              <a:rPr kumimoji="1" lang="en-US" altLang="zh-TW" sz="3600" b="1" dirty="0" err="1"/>
              <a:t>CheetSheet</a:t>
            </a:r>
            <a:endParaRPr kumimoji="1" lang="zh-TW" altLang="en-US" sz="3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0B83A5-A6AD-AC44-8A1D-F9BBC1E8A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822166"/>
            <a:ext cx="11814810" cy="5876449"/>
          </a:xfrm>
        </p:spPr>
        <p:txBody>
          <a:bodyPr>
            <a:normAutofit fontScale="62500" lnSpcReduction="20000"/>
          </a:bodyPr>
          <a:lstStyle/>
          <a:p>
            <a:r>
              <a:rPr kumimoji="1" lang="en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IMPORTANT : [some command] --help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clear: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清空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terminal</a:t>
            </a:r>
          </a:p>
          <a:p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pwd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顯示目前路徑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顯示目前路徑下的檔案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[path]: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到指定路徑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.. 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回上一層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~: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回到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 [some file]: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複製某檔案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  [some file] [path]: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把某檔案移到指定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touch [some file]: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新增檔案 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./[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some executable file] 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執行檔案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 [some file]: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刪除檔案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./[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some exe.] &lt; [input file] &gt; [output file]: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執行檔案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輸入從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file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讀然後輸出到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 file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[some command] &amp; 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在背景執行某個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command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[command1] &amp;&amp; [command2]: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執行完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command1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後執行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command2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bash [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script.sh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script.sh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chmod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+x [some file]: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將某個檔案改成可執行檔</a:t>
            </a:r>
          </a:p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 -al: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看此路徑下檔案的詳細資料</a:t>
            </a:r>
          </a:p>
          <a:p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39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7DAC3-7B0C-974F-BF5F-101152D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5400" b="1" dirty="0"/>
              <a:t>Basic commands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564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F8F76-61AA-4C6F-A1A3-4A425594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</a:t>
            </a:r>
            <a:r>
              <a:rPr lang="en-US" altLang="zh-TW" dirty="0"/>
              <a:t>/</a:t>
            </a:r>
            <a:r>
              <a:rPr lang="zh-TW" altLang="en-US" dirty="0"/>
              <a:t>英輸入法切換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FBD3B-5A97-4777-84E4-E7D28478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Win + Tab</a:t>
            </a:r>
            <a:endParaRPr lang="zh-TW" altLang="en-US" dirty="0"/>
          </a:p>
        </p:txBody>
      </p:sp>
      <p:pic>
        <p:nvPicPr>
          <p:cNvPr id="5" name="圖片 4" descr="一張含有 室內, 握住, 女性, 桌 的圖片&#10;&#10;自動產生的描述">
            <a:extLst>
              <a:ext uri="{FF2B5EF4-FFF2-40B4-BE49-F238E27FC236}">
                <a16:creationId xmlns:a16="http://schemas.microsoft.com/office/drawing/2014/main" id="{D05D25C6-8F0B-4A27-AB58-8BFB78C8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317254"/>
            <a:ext cx="6548437" cy="36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8758B-DF8C-3042-AB1C-13F5FC59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Show Application</a:t>
            </a:r>
            <a:endParaRPr kumimoji="1" lang="zh-TW" altLang="en-US" dirty="0"/>
          </a:p>
        </p:txBody>
      </p:sp>
      <p:pic>
        <p:nvPicPr>
          <p:cNvPr id="5" name="內容版面配置區 4" descr="一張含有 電子用品, 電腦 的圖片&#10;&#10;自動產生的描述">
            <a:extLst>
              <a:ext uri="{FF2B5EF4-FFF2-40B4-BE49-F238E27FC236}">
                <a16:creationId xmlns:a16="http://schemas.microsoft.com/office/drawing/2014/main" id="{77D32520-EECB-5D47-B415-7F9F14678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膝上型電腦, 電腦, 監視器, 螢幕 的圖片&#10;&#10;自動產生的描述">
            <a:extLst>
              <a:ext uri="{FF2B5EF4-FFF2-40B4-BE49-F238E27FC236}">
                <a16:creationId xmlns:a16="http://schemas.microsoft.com/office/drawing/2014/main" id="{4652B1CA-EFBB-4EDE-920C-7502784E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5" y="1825625"/>
            <a:ext cx="7735712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1B17280B-2035-43E5-B159-0A3181C2E746}"/>
                  </a:ext>
                </a:extLst>
              </p14:cNvPr>
              <p14:cNvContentPartPr/>
              <p14:nvPr/>
            </p14:nvContentPartPr>
            <p14:xfrm>
              <a:off x="1936290" y="5283270"/>
              <a:ext cx="1705680" cy="113652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1B17280B-2035-43E5-B159-0A3181C2E7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290" y="5274270"/>
                <a:ext cx="172332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DF15863A-A809-4502-BEC1-0621C86E401A}"/>
                  </a:ext>
                </a:extLst>
              </p14:cNvPr>
              <p14:cNvContentPartPr/>
              <p14:nvPr/>
            </p14:nvContentPartPr>
            <p14:xfrm>
              <a:off x="-752550" y="3023910"/>
              <a:ext cx="360" cy="36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DF15863A-A809-4502-BEC1-0621C86E40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61550" y="30152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26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F5EFE-CD21-A843-8B15-6D17CFB1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Type: </a:t>
            </a:r>
            <a:r>
              <a:rPr kumimoji="1" lang="en-US" altLang="zh-TW" b="1" dirty="0" err="1"/>
              <a:t>gedit</a:t>
            </a:r>
            <a:endParaRPr kumimoji="1" lang="zh-TW" altLang="en-US" dirty="0"/>
          </a:p>
        </p:txBody>
      </p:sp>
      <p:pic>
        <p:nvPicPr>
          <p:cNvPr id="5" name="內容版面配置區 4" descr="一張含有 監視器, 電子用品, 螢幕, 黑暗 的圖片&#10;&#10;自動產生的描述">
            <a:extLst>
              <a:ext uri="{FF2B5EF4-FFF2-40B4-BE49-F238E27FC236}">
                <a16:creationId xmlns:a16="http://schemas.microsoft.com/office/drawing/2014/main" id="{CB7A306D-DBF1-1B4A-919A-2F0EFFB79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圖片 3" descr="一張含有 膝上型電腦, 電腦, 螢幕, 黑暗 的圖片&#10;&#10;自動產生的描述">
            <a:extLst>
              <a:ext uri="{FF2B5EF4-FFF2-40B4-BE49-F238E27FC236}">
                <a16:creationId xmlns:a16="http://schemas.microsoft.com/office/drawing/2014/main" id="{3B2E2391-71D4-492C-AFD6-FC747DE21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4" y="182562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68D74-2B21-DE4B-B5F6-8FFB7411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zh-TW" b="1" dirty="0"/>
              <a:t>Alternative:  </a:t>
            </a:r>
            <a:r>
              <a:rPr kumimoji="1" lang="en-US" altLang="zh-TW" sz="4000" dirty="0"/>
              <a:t>1. Ctrl + Alt + t: Open terminal</a:t>
            </a:r>
            <a:br>
              <a:rPr kumimoji="1" lang="en-US" altLang="zh-TW" sz="4000" dirty="0"/>
            </a:br>
            <a:r>
              <a:rPr kumimoji="1" lang="en-US" altLang="zh-TW" sz="4000" dirty="0"/>
              <a:t>			 2. Type: </a:t>
            </a:r>
            <a:r>
              <a:rPr kumimoji="1" lang="en-US" altLang="zh-TW" sz="4000" dirty="0" err="1"/>
              <a:t>gedit</a:t>
            </a:r>
            <a:r>
              <a:rPr kumimoji="1" lang="en-US" altLang="zh-TW" sz="4000" dirty="0"/>
              <a:t> &amp;</a:t>
            </a:r>
            <a:endParaRPr kumimoji="1" lang="zh-TW" altLang="en-US" sz="4000" dirty="0"/>
          </a:p>
        </p:txBody>
      </p:sp>
      <p:pic>
        <p:nvPicPr>
          <p:cNvPr id="5" name="內容版面配置區 4" descr="一張含有 螢幕擷取畫面, 監視器, 螢幕, 坐 的圖片&#10;&#10;自動產生的描述">
            <a:extLst>
              <a:ext uri="{FF2B5EF4-FFF2-40B4-BE49-F238E27FC236}">
                <a16:creationId xmlns:a16="http://schemas.microsoft.com/office/drawing/2014/main" id="{E9D03174-CB61-C742-960A-6EA68506C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90" t="15238" r="29487" b="29952"/>
          <a:stretch/>
        </p:blipFill>
        <p:spPr>
          <a:xfrm>
            <a:off x="2419546" y="1690688"/>
            <a:ext cx="7352907" cy="4662371"/>
          </a:xfr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074E5AA-4A4D-492B-BFDA-6D28C37E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1690688"/>
            <a:ext cx="8288659" cy="46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562</Words>
  <Application>Microsoft Office PowerPoint</Application>
  <PresentationFormat>寬螢幕</PresentationFormat>
  <Paragraphs>78</Paragraphs>
  <Slides>42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Hiragino Sans GB W3</vt:lpstr>
      <vt:lpstr>Microsoft JhengHei</vt:lpstr>
      <vt:lpstr>標楷體</vt:lpstr>
      <vt:lpstr>Arial</vt:lpstr>
      <vt:lpstr>Calibri</vt:lpstr>
      <vt:lpstr>Calibri Light</vt:lpstr>
      <vt:lpstr>Cambria Math</vt:lpstr>
      <vt:lpstr>Office 佈景主題</vt:lpstr>
      <vt:lpstr>Basic Linux Tutorial</vt:lpstr>
      <vt:lpstr>帳密</vt:lpstr>
      <vt:lpstr>Outline</vt:lpstr>
      <vt:lpstr>F.A.Q.</vt:lpstr>
      <vt:lpstr>Basic commands</vt:lpstr>
      <vt:lpstr>中/英輸入法切換</vt:lpstr>
      <vt:lpstr>Show Application</vt:lpstr>
      <vt:lpstr>Type: gedit</vt:lpstr>
      <vt:lpstr>Alternative:  1. Ctrl + Alt + t: Open terminal     2. Type: gedit &amp;</vt:lpstr>
      <vt:lpstr>改成C++ Hilight</vt:lpstr>
      <vt:lpstr>Tab縮排改4</vt:lpstr>
      <vt:lpstr>Show行數 &amp; 目前cursor位置</vt:lpstr>
      <vt:lpstr>右上角Preference → Font &amp; Colors   可調字體 &amp; 背景主題</vt:lpstr>
      <vt:lpstr>Hello IONCamp</vt:lpstr>
      <vt:lpstr>1.Ctrl + s : Save 2.找一個地方存</vt:lpstr>
      <vt:lpstr>clear: 清空terminal</vt:lpstr>
      <vt:lpstr>The 空</vt:lpstr>
      <vt:lpstr>pwd: Show目前所在位置</vt:lpstr>
      <vt:lpstr>ls : show目前所在位置的所有檔案</vt:lpstr>
      <vt:lpstr>cd : 到指定的路徑</vt:lpstr>
      <vt:lpstr>cd .. : 回上層 </vt:lpstr>
      <vt:lpstr>cd回桌面ls可以看到剛剛存的a.cpp</vt:lpstr>
      <vt:lpstr>用g++編譯: 參數如講義p.4</vt:lpstr>
      <vt:lpstr>./file : 執行某個檔案</vt:lpstr>
      <vt:lpstr>讀檔寫檔</vt:lpstr>
      <vt:lpstr>touch [file name]: 新增一個檔案</vt:lpstr>
      <vt:lpstr>開啟test.txt : gedit test.txt &amp;</vt:lpstr>
      <vt:lpstr>test.txt</vt:lpstr>
      <vt:lpstr>原本的a.cpp</vt:lpstr>
      <vt:lpstr>改過的a.cpp</vt:lpstr>
      <vt:lpstr>./a.out &lt; [input file] &gt; [output file] </vt:lpstr>
      <vt:lpstr>成功寫入out.txt</vt:lpstr>
      <vt:lpstr>撰寫script</vt:lpstr>
      <vt:lpstr>要不要寫成表格？我寫script</vt:lpstr>
      <vt:lpstr>.sh : bash檔的副檔名 command1 &amp;&amp; command2 : 執行command1隨後執行connand2</vt:lpstr>
      <vt:lpstr>script可參考講義p.5</vt:lpstr>
      <vt:lpstr>修改後的a.cpp</vt:lpstr>
      <vt:lpstr>跑.sh檔: bash script.sh</vt:lpstr>
      <vt:lpstr>./script.sh 不能直接執行</vt:lpstr>
      <vt:lpstr>chmod +x [some file] : 改成可執行檔</vt:lpstr>
      <vt:lpstr>ls -al : 看檔案的詳細資料 r : read, w : write, x : executable</vt:lpstr>
      <vt:lpstr>CheetSheet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Linux Tutorial</dc:title>
  <dc:creator>陳瑜旋</dc:creator>
  <cp:lastModifiedBy>昀凱 房</cp:lastModifiedBy>
  <cp:revision>23</cp:revision>
  <dcterms:created xsi:type="dcterms:W3CDTF">2020-08-02T17:57:45Z</dcterms:created>
  <dcterms:modified xsi:type="dcterms:W3CDTF">2020-08-03T10:27:49Z</dcterms:modified>
</cp:coreProperties>
</file>